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0" r:id="rId2"/>
    <p:sldId id="259" r:id="rId3"/>
    <p:sldId id="274" r:id="rId4"/>
    <p:sldId id="270" r:id="rId5"/>
    <p:sldId id="272" r:id="rId6"/>
    <p:sldId id="269" r:id="rId7"/>
    <p:sldId id="275" r:id="rId8"/>
    <p:sldId id="273" r:id="rId9"/>
    <p:sldId id="276" r:id="rId10"/>
    <p:sldId id="277" r:id="rId11"/>
    <p:sldId id="278" r:id="rId12"/>
    <p:sldId id="282" r:id="rId13"/>
    <p:sldId id="268" r:id="rId14"/>
    <p:sldId id="261" r:id="rId15"/>
    <p:sldId id="263" r:id="rId16"/>
    <p:sldId id="264" r:id="rId17"/>
    <p:sldId id="265" r:id="rId18"/>
    <p:sldId id="266" r:id="rId19"/>
    <p:sldId id="267" r:id="rId20"/>
    <p:sldId id="279" r:id="rId21"/>
    <p:sldId id="280" r:id="rId22"/>
    <p:sldId id="281" r:id="rId23"/>
    <p:sldId id="271" r:id="rId24"/>
    <p:sldId id="283" r:id="rId25"/>
    <p:sldId id="258" r:id="rId26"/>
    <p:sldId id="257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6F26D-6FA1-472A-807D-79A400A3BD6A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EF627-0566-400D-8420-DE2A64190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EF627-0566-400D-8420-DE2A641900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985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EF627-0566-400D-8420-DE2A6419004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7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5821-8750-4523-8EDA-112E8FF4C077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9EEA-4188-4B5C-BAAC-8D737BE8A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26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5821-8750-4523-8EDA-112E8FF4C077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9EEA-4188-4B5C-BAAC-8D737BE8A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45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5821-8750-4523-8EDA-112E8FF4C077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9EEA-4188-4B5C-BAAC-8D737BE8A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49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5821-8750-4523-8EDA-112E8FF4C077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9EEA-4188-4B5C-BAAC-8D737BE8A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4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5821-8750-4523-8EDA-112E8FF4C077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9EEA-4188-4B5C-BAAC-8D737BE8A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4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5821-8750-4523-8EDA-112E8FF4C077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9EEA-4188-4B5C-BAAC-8D737BE8A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8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5821-8750-4523-8EDA-112E8FF4C077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9EEA-4188-4B5C-BAAC-8D737BE8A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8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5821-8750-4523-8EDA-112E8FF4C077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9EEA-4188-4B5C-BAAC-8D737BE8A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0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5821-8750-4523-8EDA-112E8FF4C077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9EEA-4188-4B5C-BAAC-8D737BE8A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88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5821-8750-4523-8EDA-112E8FF4C077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9EEA-4188-4B5C-BAAC-8D737BE8A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5821-8750-4523-8EDA-112E8FF4C077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9EEA-4188-4B5C-BAAC-8D737BE8A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18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C5821-8750-4523-8EDA-112E8FF4C077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19EEA-4188-4B5C-BAAC-8D737BE8A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6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.comp03\Pictures\Рисунки\deti_tvorchestvo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r="59481"/>
          <a:stretch/>
        </p:blipFill>
        <p:spPr bwMode="auto">
          <a:xfrm>
            <a:off x="1803163" y="3963792"/>
            <a:ext cx="140398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35902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</a:t>
            </a:r>
            <a:b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Электронный зал»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" name="Picture 2" descr="C:\Users\user.comp03\Pictures\Рисунки\deti_tvorchestvo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9" r="11213"/>
          <a:stretch/>
        </p:blipFill>
        <p:spPr bwMode="auto">
          <a:xfrm>
            <a:off x="5220072" y="3933056"/>
            <a:ext cx="151976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a1774.phobos.apple.com/us/r1000/001/Purple/v4/e6/d4/37/e6d437e7-e766-3409-a4cd-5e7e75eb4971/mzl.yiwxttrw.512x512-7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7" y="4221088"/>
            <a:ext cx="237626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9" t="104072" r="-31294" b="-94178"/>
          <a:stretch/>
        </p:blipFill>
        <p:spPr bwMode="auto">
          <a:xfrm>
            <a:off x="3023827" y="4221088"/>
            <a:ext cx="2376263" cy="24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>
              <a:solidFill>
                <a:schemeClr val="accent3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67544" y="188640"/>
            <a:ext cx="8229600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90297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Муниципальное бюджетное учреждение культуры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Централизованная библиотечная система г. Таганрога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Центральная городская детская библиотека </a:t>
            </a:r>
            <a:endParaRPr lang="en-US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имени М. Горького—информационный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центр</a:t>
            </a:r>
          </a:p>
        </p:txBody>
      </p:sp>
      <p:sp>
        <p:nvSpPr>
          <p:cNvPr id="5" name="Овал 4"/>
          <p:cNvSpPr/>
          <p:nvPr/>
        </p:nvSpPr>
        <p:spPr>
          <a:xfrm>
            <a:off x="649295" y="620688"/>
            <a:ext cx="792088" cy="7109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0+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26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</a:t>
            </a:r>
            <a:br>
              <a:rPr lang="ru-RU" sz="36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6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«Электронный зал»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100264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84(2=411.2)6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Г 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Гайдар,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Аркадий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Военная тайна ; Горячий камень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Электронный ресурс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: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аудиокнига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/ Аркадий Гайдар ; читает Р.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Мухаметзянов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. – Москва : Равновесие, 2011. - 1 электрон. опт. диск (CD-ROM)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(4 ч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31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мин.) :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зв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. ; 12 см., в контейнере 13Х14 см. – (Аудиокнига) (Детская литература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).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	Большинство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героев Гайдара, взрослые и дети, — чистые душой люди, — смело сражаются за правое дело, защищают слабых, с честью выходят из любых ситуаций. В сборник вошли повести и рассказы, которые сам автор считал лучшими: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«Военная тайна»,  «Горячий камень».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907972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176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</a:t>
            </a:r>
            <a:br>
              <a:rPr lang="ru-RU" sz="36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6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«Электронный зал»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511256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84(2=411.2)6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М 22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Мамин-Сибиряк, Дмитрий.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Сборник рассказов для детей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Электронный ресурс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/ Дмитрий Мамин-Сибиряк ; читает Василий Куприянов. – Электр.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зв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.  дан. – Люберцы :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АрМир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, 2012.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- 1 электрон. опт. диск (CD-ROM) (4 ч. 31 мин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.) ;  12 см. – (Архив мировой литературы).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	В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рассказах и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сказках 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Д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. Мамина-Сибиряка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вас ждут яркие краски солнечного дня, красота щедрой русской природы, волшебство страны, где оживают игрушки и разговаривают растения, а обыкновенные комары могут одолеть огромного медведя.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 героями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этих сказок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никогда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не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соскучишься.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 аудиокниге собраны и представлены рассказы и сказки для разного возраста детей.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3"/>
            <a:ext cx="3917060" cy="3740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413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158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ru-RU" sz="36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</a:t>
            </a:r>
            <a:br>
              <a:rPr lang="ru-RU" sz="36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6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«Электронный зал»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340768"/>
            <a:ext cx="4392488" cy="54006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74.100.5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Х 65       Хмелевская,  Екатерина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В гостях у композиторов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Электронный ресурс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: занимательное путешествие / авт.  : Е. Хмелевская ; читают : Светлана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Харлап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; Юрий Григорьев. – Москва :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АрМир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, 2013. 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– 1 электрон. опт. диск (CD-ROM)  (1 ч.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35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мин.) :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зв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. ; 12 см. – (Архив мировой литературы) (Вне КЛАССНОЕ образование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	На диске представлено аудиовизуальное обозрение жизни и творчества композиторов с примерами их музыкальных произведений. Повествование изложено в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увлекательной форме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диалога.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54719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477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</a:t>
            </a:r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sz="40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Электронный зал»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2" y="1916832"/>
            <a:ext cx="37600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74.100.5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Я 79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Ярцева, Евгения.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 В гостях у художников 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Электронный ресурс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 : занимательное путешествие / авт. : Е. Ярцева ; читают : Светлана </a:t>
            </a:r>
            <a:r>
              <a:rPr lang="ru-RU" sz="1900" b="1" dirty="0" err="1" smtClean="0">
                <a:solidFill>
                  <a:schemeClr val="accent3">
                    <a:lumMod val="50000"/>
                  </a:schemeClr>
                </a:solidFill>
              </a:rPr>
              <a:t>Харлап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 ; Юрий Григорьев. – Москва : </a:t>
            </a:r>
            <a:r>
              <a:rPr lang="ru-RU" sz="1900" b="1" dirty="0" err="1" smtClean="0">
                <a:solidFill>
                  <a:schemeClr val="accent3">
                    <a:lumMod val="50000"/>
                  </a:schemeClr>
                </a:solidFill>
              </a:rPr>
              <a:t>АрМир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, 2013. – 1 электрон. опт. диск (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CD-ROM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)  (1 ч. 27 мин.) : </a:t>
            </a:r>
            <a:r>
              <a:rPr lang="ru-RU" sz="1900" b="1" dirty="0" err="1" smtClean="0">
                <a:solidFill>
                  <a:schemeClr val="accent3">
                    <a:lumMod val="50000"/>
                  </a:schemeClr>
                </a:solidFill>
              </a:rPr>
              <a:t>зв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. ; 12 см. – (Архив мировой литературы) (Вне КЛАССНОЕ образование).</a:t>
            </a:r>
            <a:endParaRPr lang="ru-RU" sz="19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	На 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диске представлено аудиовизуальное обозрение жизни и творчества художников с примерами их картин. Повествование изложено в увлекательной форме диалога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1209997"/>
            <a:ext cx="8413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112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16632"/>
            <a:ext cx="7560840" cy="144016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«Электронный зал»</a:t>
            </a:r>
            <a:endParaRPr lang="ru-RU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02276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1593703"/>
            <a:ext cx="4176464" cy="471561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Знаменитые полотна русских живописцев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Электронный ресурс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Энциклопедия живописи для детей. – Москва : Равновесие, 2010. – (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CD-ROM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цв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.,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зв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 ; 12 см. – (Электронное издание)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	Орест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Кипренский, Карл Брюллов, Иван Айвазовский, Александр Иванов, Павел Федотов, Алексей Саврасов - это лишь небольшая часть имен, представленных на этом диске.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Их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вдохновенная живопись является гордостью России, ее национальным достоянием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01208"/>
            <a:ext cx="1800200" cy="125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015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60840" cy="130100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</a:t>
            </a:r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sz="40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Электронный зал»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772816"/>
            <a:ext cx="4038600" cy="359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316288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85.14</a:t>
            </a:r>
          </a:p>
          <a:p>
            <a:pPr marL="0" indent="0">
              <a:buNone/>
            </a:pP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М 32</a:t>
            </a:r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  Мастера портрета </a:t>
            </a:r>
            <a:r>
              <a:rPr lang="en-US" sz="21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Электронный ресурс</a:t>
            </a:r>
            <a:r>
              <a:rPr lang="en-US" sz="21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 / </a:t>
            </a:r>
            <a:r>
              <a:rPr lang="en-US" sz="21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авт. текста Г. В. </a:t>
            </a:r>
            <a:r>
              <a:rPr lang="ru-RU" sz="2100" b="1" dirty="0" err="1" smtClean="0">
                <a:solidFill>
                  <a:schemeClr val="accent3">
                    <a:lumMod val="50000"/>
                  </a:schemeClr>
                </a:solidFill>
              </a:rPr>
              <a:t>Дятлева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, К. А. Ляхова</a:t>
            </a:r>
            <a:r>
              <a:rPr lang="en-US" sz="21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. – Мультимедийное информационное электронное издание. – Москва : Равновесие : Вече, 2008. </a:t>
            </a:r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- 1 электрон. опт. диск (CD-ROM)  : </a:t>
            </a:r>
            <a:r>
              <a:rPr lang="ru-RU" sz="2100" b="1" dirty="0" err="1">
                <a:solidFill>
                  <a:schemeClr val="accent3">
                    <a:lumMod val="50000"/>
                  </a:schemeClr>
                </a:solidFill>
              </a:rPr>
              <a:t>цв</a:t>
            </a:r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. ; 12 см. 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– (Электронное издание) 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Издание 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познакомит Вас с историей портретного жанра, а также с лучшими портретистами разных стран и 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эпох: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err="1" smtClean="0">
                <a:solidFill>
                  <a:schemeClr val="accent3">
                    <a:lumMod val="50000"/>
                  </a:schemeClr>
                </a:solidFill>
              </a:rPr>
              <a:t>Сандро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Боттичелли, Леонардо да Винчи, Тициана, Рафаэля Санти, Рубенса, Ван Дейка, Веласкеса, Гойи, Ван Гога, 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Э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. Дега, П. Сезанна, О. Ренуара, Поля Гогена, А.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</a:rPr>
              <a:t>Модельяни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, Ф.С.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</a:rPr>
              <a:t>Рокотова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, В.А. Тропинина, И.Е. Репина, О.А. Кипренского, К.П. Брюллова, И.Н. Крамского, В.А. Серова и многих других. Содержащиеся на диске репродукции, а их более 200, наглядно и подробно проиллюстрируют историю портрета, неповторимый стиль и мастерство художников. </a:t>
            </a:r>
          </a:p>
        </p:txBody>
      </p:sp>
    </p:spTree>
    <p:extLst>
      <p:ext uri="{BB962C8B-B14F-4D97-AF65-F5344CB8AC3E}">
        <p14:creationId xmlns:p14="http://schemas.microsoft.com/office/powerpoint/2010/main" val="939950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</a:t>
            </a:r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sz="40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Электронный зал»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037734"/>
            <a:ext cx="4038600" cy="365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31628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85.14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М 32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Мастера пейзажа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Электронный ресурс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/ авт. текста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Дятлева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Г. В. – Электрон. дан. – Москва : Равновесие , 2008.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- 1 электрон. опт. диск (CD-ROM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) ;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12 см. – (Электронное издание)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	Издание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познакомит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историей пейзажного жанра,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мастерами пейзажа разных стран и различных эпох. Познакомимся с жизнью и творчеством известных живописцев: К. Вица, К.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Лоррена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Яна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ван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Гойена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С. Роза, Т. Гейнсборо, Ж.Ф. Милле, К. Моне, Дж. Констебла, П.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Боннара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Ж.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Сёра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Ж-Б.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Коро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П. Сезанна,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Писсарро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В. Ван Гога, П.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Синьяка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Рокуэлла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Кента, А.К.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Саврасова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И.И. Шишкина, А.И. Куинджи, В.Д. Поленова, А.Ф. Щедрина, И.И. Левитана, В.М. Васнецова, А.А. Рылова, Н.К. Рериха и многих других. </a:t>
            </a:r>
          </a:p>
        </p:txBody>
      </p:sp>
    </p:spTree>
    <p:extLst>
      <p:ext uri="{BB962C8B-B14F-4D97-AF65-F5344CB8AC3E}">
        <p14:creationId xmlns:p14="http://schemas.microsoft.com/office/powerpoint/2010/main" val="1361147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«Электронный зал»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844824"/>
            <a:ext cx="38164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186808" cy="50691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85.14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М 32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Мастера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натюрмотра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Электронное издание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/ авт. текста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Дятлева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Г. В. – Электрон. дан. – Москва : Равновесие , 2008. - 1 электрон. опт. диск (CD-ROM) ; 12 см. – (Электронное издание)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</a:rPr>
              <a:t>Издание 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</a:rPr>
              <a:t>познакомит 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</a:rPr>
              <a:t>с 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</a:rPr>
              <a:t>историей натюрморта, а также с мастерами разных стран и различных эпох, работавших в этом жанре. 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</a:rPr>
              <a:t>Вы узнаете о жизни 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</a:rPr>
              <a:t>творчестве 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</a:rPr>
              <a:t>известных живописцев: П. </a:t>
            </a:r>
            <a:r>
              <a:rPr lang="ru-RU" sz="1700" dirty="0" err="1">
                <a:solidFill>
                  <a:schemeClr val="accent3">
                    <a:lumMod val="50000"/>
                  </a:schemeClr>
                </a:solidFill>
              </a:rPr>
              <a:t>Класа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</a:rPr>
              <a:t>, П. </a:t>
            </a:r>
            <a:r>
              <a:rPr lang="ru-RU" sz="1700" dirty="0" err="1">
                <a:solidFill>
                  <a:schemeClr val="accent3">
                    <a:lumMod val="50000"/>
                  </a:schemeClr>
                </a:solidFill>
              </a:rPr>
              <a:t>Артсена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</a:rPr>
              <a:t>, Ф. Гойи, Э. Мане, П. Ренуара, К. Моне, М. де </a:t>
            </a:r>
            <a:r>
              <a:rPr lang="ru-RU" sz="1700" dirty="0" err="1">
                <a:solidFill>
                  <a:schemeClr val="accent3">
                    <a:lumMod val="50000"/>
                  </a:schemeClr>
                </a:solidFill>
              </a:rPr>
              <a:t>Хондекутера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</a:rPr>
              <a:t>, В. </a:t>
            </a:r>
            <a:r>
              <a:rPr lang="ru-RU" sz="1700" dirty="0" err="1">
                <a:solidFill>
                  <a:schemeClr val="accent3">
                    <a:lumMod val="50000"/>
                  </a:schemeClr>
                </a:solidFill>
              </a:rPr>
              <a:t>ван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</a:rPr>
              <a:t> Гога, П. Гогена, П. Сезанна, С. Дали, А. Матисса, П. Пикассо, М. Шагала, И.Е. Репина, В.А. Серова, М.А. Врубеля, Б.М. </a:t>
            </a:r>
            <a:r>
              <a:rPr lang="ru-RU" sz="1700" dirty="0" err="1">
                <a:solidFill>
                  <a:schemeClr val="accent3">
                    <a:lumMod val="50000"/>
                  </a:schemeClr>
                </a:solidFill>
              </a:rPr>
              <a:t>Кустодиева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</a:rPr>
              <a:t>, К.С. Петрова-Водкина, А.А. Дейнеки и многих 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</a:rPr>
              <a:t>других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r="22658"/>
          <a:stretch/>
        </p:blipFill>
        <p:spPr bwMode="auto">
          <a:xfrm>
            <a:off x="7596336" y="44624"/>
            <a:ext cx="115368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880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«Электронный зал»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3" y="1844824"/>
            <a:ext cx="38164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316288" cy="5184576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85.14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М 32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Мастера мировой живописи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Электронный ресурс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: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свыше 100 статей о великих художниках и более 1500 репродукций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. – Москва : Белый город : Равновесие , 2009 .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- 1 электрон. опт. диск (CD-ROM)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: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цв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 ; 12 см. – (Мультимедийное издание).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	Вы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готовы познакомиться с многовековой историей мировой живописи, проследить динамику ее развития из века в век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? На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диске «Мастера мировой живописи» представлено около 100 статей о великих художниках и свыше 1500 репродукций. Это наиболее полное электронное собрание произведений живописцев мира на сегодняшний день.</a:t>
            </a:r>
          </a:p>
        </p:txBody>
      </p:sp>
    </p:spTree>
    <p:extLst>
      <p:ext uri="{BB962C8B-B14F-4D97-AF65-F5344CB8AC3E}">
        <p14:creationId xmlns:p14="http://schemas.microsoft.com/office/powerpoint/2010/main" val="3518028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«Электронный зал»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102642" cy="445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461527"/>
            <a:ext cx="4038600" cy="54006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85.14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М79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Море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Электронный ресурс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: живопись и поэзия : 2050 изображений, 2500 страниц текста. – Электрон. дан. и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прогр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 – Москва :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ДиректМедиа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Паблишинг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, 2010. – 1 электрон.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тп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 диск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(CD-ROM)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: ил. ,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цв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 ; 12 см. – (Электронная библиотека ДМ ; Т. 62). 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Этот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сборник содержит произведения живописи и поэзии, посвященные морю. Здесь собраны картины европейских и русских художников-маринистов и стихотворения русских поэтов, вдохновленных морем. П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озвольте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величайшим мастерам кисти и пера поделиться с вами своей любовью к морю.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1525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74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281" y="44624"/>
            <a:ext cx="7488832" cy="128215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«Электронный зал»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340768"/>
            <a:ext cx="4100264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84(2=411.2)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 91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Пушкин, А. С. Сказки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Электронный ресурс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: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аудиокнига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/ А. С. Пушкин ; читает А. Андриенко, Н. Михеева. – Москва : Равновесие, 2013. – 1 электрон. опт. диск  (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CD-ROM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) (4 ч. 43 мин.). – (Аудиокниги. (Детская литература).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	У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каждого возраста свой Пушкин. Для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маленьких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читателей - это сказки. 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На диске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представлены: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Сказка о царе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Салтане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Сказка о мертвой царевне и о семи богатырях.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Сказка о рыбаке и рыбке.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Сказка о золотом петушке.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Сказка о попе и о работнике его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Балде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Баллада Жених.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Сказка о медведихе.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Поэма Руслан и Людмила. </a:t>
            </a:r>
          </a:p>
        </p:txBody>
      </p:sp>
      <p:pic>
        <p:nvPicPr>
          <p:cNvPr id="13314" name="Picture 2" descr="C:\Users\user.comp03\Pictures\Рисунки\chi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64704"/>
            <a:ext cx="8382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ezop.ua/284/482/000/a-s-pushkin-skazki-audiokniga-mp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1"/>
            <a:ext cx="3860951" cy="382234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11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/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«Электронный зал»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84(2=411.2)6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О-11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О любви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Электронный ресурс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: 59 стихотворений русских поэтов : слайд-шоу : авт. – сост. : Л. Костюк ; читает Н. Власова ; композитор : М. Чекалин.- Электрон. дан.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рогр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 – Москва :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Директ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-Медиа, 2011.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- электрон. опт. диск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DV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D-ROM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зв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цв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12 см., в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расклад. контейнере 19Х28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см.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	Диск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представляет собой синтез искусств: лучшие стихотворения русских поэтов читаются под аккомпанемент лирической музыки и сопровождаются живописными слайдами русских и европейских художников.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06" y="1772816"/>
            <a:ext cx="3031934" cy="4223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823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</a:t>
            </a:r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sz="40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Электронный зал»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222321"/>
            <a:ext cx="4114800" cy="54006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84(2=411.2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З-81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Золотой фонд поэзии. Россия,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XIX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век. Романтизм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Электронный ресурс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: сборник / читают народные артисты РФ Рафаэль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Клейнер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, Михаил Козаков, Яков Смоленский и др. ; романсы исполняют : Н. Обухова, Ф. Шаляпин. – Электрон.  дан. – Москва : Равновесие, 2012.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- 1 электрон. опт. диск (CD-ROM)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(5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ч.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45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мин.) :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зв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. ; 12 см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 – (Русская классика) (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Аудиоспектакль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) (Слушайте и наслаждайтесь) (Комфортное чтение)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	В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сборник включено более 200 стихотворений русских поэтов: Алексея Толстого, Василия Жуковского, Федора Тютчева, Афанасия Фета, Николая Некрасова и Константина Батюшкова. 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74441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8413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177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</a:t>
            </a:r>
            <a:br>
              <a:rPr lang="ru-RU" sz="36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6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«Электронный зал»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340768"/>
            <a:ext cx="4186808" cy="532859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84(2=411.2)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З-81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Золотой фонд поэзии. Россия,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XX век. С. Есенин, В. Маяковский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Электронный ресурс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: сборник стихов и поэм ; читает народный артист РФ  В. Зозулин ;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сполнение романсов : популярные артисты эстрады 60-80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г.г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 – Звуковые файлы и электрон.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екст. – Москва : Равновесие, сор. 2010.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- 1 электрон.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отп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. диск (CD-ROM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) (4 ч. 32 мин. ) ; 12 см.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диске представлены стихи и романсы поэтов XX века – Сергея Есенина (1895-1925) и Владимира Маяковского (1893-1930). Их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стихи навсегда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вошли не только в поэтические томики, они зазвучали любимыми в народе песнями и романсами. 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807023" cy="380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6476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04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«Электронный зал»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556792"/>
            <a:ext cx="4474840" cy="5184576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63.3(2)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М 15 Макаренко, Вадим Владимирович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Откуда пошла Русь? : новая география древнего мира. Кто союзники России? : ментальность и геополитика : парадоксы политики безопасности России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Электронный ресурс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/ Вадим Макаренко. – Электрон. дан. – Москва : Равновесие, 2005.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- 1 электрон.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отп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. диск (CD-ROM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) : ил.,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портр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 ; 12 см. – (Электронная книга).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	На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данном диске помещены две, на первый взгляд, совершенно разные книги — о Руси древней и России современной. Объединяет их оригинальный подход автора к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прочтению исторических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событий и предпосылок к развитию современного многополярного мира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. Диск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содержит большое количество карт, иллюстраций, исторического материала.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672408" cy="3690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28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</a:t>
            </a:r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sz="40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Электронный зал»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244280" cy="54726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63.5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 68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Праздники и обряды на Руси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Электронный ресурс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/ авт. - сост. В. Ф. Андреев. – Электрон.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д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ан. – Москва : Равновесие, сор. 2012.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- 1 электрон. опт. диск (CD-ROM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) ;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12 см. –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(Электронный справочник).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Земледельческие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и языческие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праздники.  Христианские праздники.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Святые православной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церкви.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Порядки, характер и обычаи русского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народа. Как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встречали Масленицу наши предки? Какие обычаи соблюдались на Страстной неделе? И как отмечали Пасху? Наше издание,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ответит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на эти вопросы, а также расскажет о праздниках, которые возникли на Руси задолго до принятия христианства,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но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существуют и сегодня в органичном слиянии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с православными праздниками.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79439"/>
            <a:ext cx="403244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778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«Электронный зал»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643262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1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86.372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 19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Пасха и Двунадесятые праздники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Электронный ресурс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 – Мультимедийное информационное электронное издание. – Москва :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АстраМедиа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, 2007.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- 1 электрон. опт. диск (CD-ROM) ; 12 см. –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(Православная библиотека).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	Светлое Воскресение Христово — Пасха — самый большой православный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праздник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, основа и венец христианской веры.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Двунадесятые праздники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, установленные в память о важнейших событиях земной жизни Иисуса Христа и Богородицы, освящают жизнь православного христианина. На диске читатель найдет иконы и другие священные изображения, песнопения, праздничные службы, проповеди отцов церкви для каждого из этих праздников.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59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</a:t>
            </a:r>
            <a:r>
              <a:rPr lang="ru-RU" sz="36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36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6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sz="36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Электронный зал»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51520" y="1196753"/>
            <a:ext cx="4392488" cy="5472608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</a:rPr>
              <a:t>87.78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</a:rPr>
              <a:t>В 31  </a:t>
            </a:r>
            <a:r>
              <a:rPr lang="ru-RU" sz="1800" b="1" dirty="0" err="1" smtClean="0">
                <a:solidFill>
                  <a:prstClr val="black"/>
                </a:solidFill>
              </a:rPr>
              <a:t>Вервицкая</a:t>
            </a:r>
            <a:r>
              <a:rPr lang="ru-RU" sz="1800" b="1" dirty="0" smtClean="0">
                <a:solidFill>
                  <a:prstClr val="black"/>
                </a:solidFill>
              </a:rPr>
              <a:t>, Елена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</a:rPr>
              <a:t>Домашняя вежливость </a:t>
            </a:r>
            <a:r>
              <a:rPr lang="en-US" sz="1800" b="1" dirty="0" smtClean="0">
                <a:solidFill>
                  <a:prstClr val="black"/>
                </a:solidFill>
              </a:rPr>
              <a:t>[</a:t>
            </a:r>
            <a:r>
              <a:rPr lang="ru-RU" sz="1800" b="1" dirty="0" smtClean="0">
                <a:solidFill>
                  <a:prstClr val="black"/>
                </a:solidFill>
              </a:rPr>
              <a:t>Электронный ресурс</a:t>
            </a:r>
            <a:r>
              <a:rPr lang="en-US" sz="1800" b="1" dirty="0" smtClean="0">
                <a:solidFill>
                  <a:prstClr val="black"/>
                </a:solidFill>
              </a:rPr>
              <a:t>]</a:t>
            </a:r>
            <a:r>
              <a:rPr lang="ru-RU" sz="1800" b="1" dirty="0" smtClean="0">
                <a:solidFill>
                  <a:prstClr val="black"/>
                </a:solidFill>
              </a:rPr>
              <a:t> : аудиокнига / </a:t>
            </a:r>
            <a:r>
              <a:rPr lang="ru-RU" sz="1800" b="1" dirty="0">
                <a:solidFill>
                  <a:prstClr val="black"/>
                </a:solidFill>
              </a:rPr>
              <a:t>Е</a:t>
            </a:r>
            <a:r>
              <a:rPr lang="ru-RU" sz="1800" b="1" dirty="0" smtClean="0">
                <a:solidFill>
                  <a:prstClr val="black"/>
                </a:solidFill>
              </a:rPr>
              <a:t>лена </a:t>
            </a:r>
            <a:r>
              <a:rPr lang="ru-RU" sz="1800" b="1" dirty="0" err="1" smtClean="0">
                <a:solidFill>
                  <a:prstClr val="black"/>
                </a:solidFill>
              </a:rPr>
              <a:t>Вервицкая</a:t>
            </a:r>
            <a:r>
              <a:rPr lang="ru-RU" sz="1800" b="1" dirty="0" smtClean="0">
                <a:solidFill>
                  <a:prstClr val="black"/>
                </a:solidFill>
              </a:rPr>
              <a:t> 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</a:rPr>
              <a:t>Читают : Е. </a:t>
            </a:r>
            <a:r>
              <a:rPr lang="ru-RU" sz="1800" b="1" dirty="0" err="1" smtClean="0">
                <a:solidFill>
                  <a:prstClr val="black"/>
                </a:solidFill>
              </a:rPr>
              <a:t>Вервицкая</a:t>
            </a:r>
            <a:r>
              <a:rPr lang="ru-RU" sz="1800" b="1" dirty="0" smtClean="0">
                <a:solidFill>
                  <a:prstClr val="black"/>
                </a:solidFill>
              </a:rPr>
              <a:t> и </a:t>
            </a:r>
            <a:r>
              <a:rPr lang="ru-RU" sz="1800" b="1" dirty="0" err="1" smtClean="0">
                <a:solidFill>
                  <a:prstClr val="black"/>
                </a:solidFill>
              </a:rPr>
              <a:t>И</a:t>
            </a:r>
            <a:r>
              <a:rPr lang="ru-RU" sz="1800" b="1" dirty="0" smtClean="0">
                <a:solidFill>
                  <a:prstClr val="black"/>
                </a:solidFill>
              </a:rPr>
              <a:t>. Литвинов . – Электрон. </a:t>
            </a:r>
            <a:r>
              <a:rPr lang="ru-RU" sz="1800" b="1" dirty="0" err="1" smtClean="0">
                <a:solidFill>
                  <a:prstClr val="black"/>
                </a:solidFill>
              </a:rPr>
              <a:t>зв</a:t>
            </a:r>
            <a:r>
              <a:rPr lang="ru-RU" sz="1800" b="1" dirty="0" smtClean="0">
                <a:solidFill>
                  <a:prstClr val="black"/>
                </a:solidFill>
              </a:rPr>
              <a:t>. дан. – Москва : Равновесие , 2012. </a:t>
            </a:r>
            <a:r>
              <a:rPr lang="ru-RU" sz="1800" b="1" dirty="0">
                <a:solidFill>
                  <a:prstClr val="black"/>
                </a:solidFill>
              </a:rPr>
              <a:t>- </a:t>
            </a:r>
            <a:r>
              <a:rPr lang="ru-RU" sz="1800" b="1" dirty="0" smtClean="0">
                <a:solidFill>
                  <a:prstClr val="black"/>
                </a:solidFill>
              </a:rPr>
              <a:t> </a:t>
            </a:r>
            <a:r>
              <a:rPr lang="ru-RU" sz="1800" b="1" dirty="0">
                <a:solidFill>
                  <a:prstClr val="black"/>
                </a:solidFill>
              </a:rPr>
              <a:t>1 электрон. </a:t>
            </a:r>
            <a:r>
              <a:rPr lang="ru-RU" sz="1800" b="1" dirty="0" err="1">
                <a:solidFill>
                  <a:prstClr val="black"/>
                </a:solidFill>
              </a:rPr>
              <a:t>отп</a:t>
            </a:r>
            <a:r>
              <a:rPr lang="ru-RU" sz="1800" b="1" dirty="0">
                <a:solidFill>
                  <a:prstClr val="black"/>
                </a:solidFill>
              </a:rPr>
              <a:t>. диск </a:t>
            </a:r>
            <a:r>
              <a:rPr lang="ru-RU" sz="1800" b="1" dirty="0" smtClean="0">
                <a:solidFill>
                  <a:prstClr val="black"/>
                </a:solidFill>
              </a:rPr>
              <a:t> (</a:t>
            </a:r>
            <a:r>
              <a:rPr lang="ru-RU" sz="1800" b="1" dirty="0">
                <a:solidFill>
                  <a:prstClr val="black"/>
                </a:solidFill>
              </a:rPr>
              <a:t>CD-ROM) </a:t>
            </a:r>
            <a:r>
              <a:rPr lang="ru-RU" sz="1800" b="1" dirty="0" smtClean="0">
                <a:solidFill>
                  <a:prstClr val="black"/>
                </a:solidFill>
              </a:rPr>
              <a:t>(1 </a:t>
            </a:r>
            <a:r>
              <a:rPr lang="ru-RU" sz="1800" b="1" dirty="0">
                <a:solidFill>
                  <a:prstClr val="black"/>
                </a:solidFill>
              </a:rPr>
              <a:t>ч. </a:t>
            </a:r>
            <a:r>
              <a:rPr lang="ru-RU" sz="1800" b="1" dirty="0" smtClean="0">
                <a:solidFill>
                  <a:prstClr val="black"/>
                </a:solidFill>
              </a:rPr>
              <a:t>24мин</a:t>
            </a:r>
            <a:r>
              <a:rPr lang="ru-RU" sz="1800" b="1" dirty="0">
                <a:solidFill>
                  <a:prstClr val="black"/>
                </a:solidFill>
              </a:rPr>
              <a:t>. ) </a:t>
            </a:r>
            <a:r>
              <a:rPr lang="ru-RU" sz="1800" b="1" dirty="0" smtClean="0">
                <a:solidFill>
                  <a:prstClr val="black"/>
                </a:solidFill>
              </a:rPr>
              <a:t> : </a:t>
            </a:r>
            <a:r>
              <a:rPr lang="ru-RU" sz="1800" b="1" dirty="0" err="1" smtClean="0">
                <a:solidFill>
                  <a:prstClr val="black"/>
                </a:solidFill>
              </a:rPr>
              <a:t>зв</a:t>
            </a:r>
            <a:r>
              <a:rPr lang="ru-RU" sz="1800" b="1" dirty="0" smtClean="0">
                <a:solidFill>
                  <a:prstClr val="black"/>
                </a:solidFill>
              </a:rPr>
              <a:t>. ; </a:t>
            </a:r>
            <a:r>
              <a:rPr lang="ru-RU" sz="1800" b="1" dirty="0">
                <a:solidFill>
                  <a:prstClr val="black"/>
                </a:solidFill>
              </a:rPr>
              <a:t>12 см.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	В </a:t>
            </a:r>
            <a:r>
              <a:rPr lang="ru-RU" sz="1600" dirty="0">
                <a:solidFill>
                  <a:prstClr val="black"/>
                </a:solidFill>
              </a:rPr>
              <a:t>своей новой книге "Домашняя вежливость" </a:t>
            </a:r>
            <a:r>
              <a:rPr lang="ru-RU" sz="1600" dirty="0" smtClean="0">
                <a:solidFill>
                  <a:prstClr val="black"/>
                </a:solidFill>
              </a:rPr>
              <a:t>Е. </a:t>
            </a:r>
            <a:r>
              <a:rPr lang="ru-RU" sz="1600" dirty="0" err="1" smtClean="0">
                <a:solidFill>
                  <a:prstClr val="black"/>
                </a:solidFill>
              </a:rPr>
              <a:t>Вервицкая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ведет </a:t>
            </a:r>
            <a:r>
              <a:rPr lang="ru-RU" sz="1600" dirty="0" smtClean="0">
                <a:solidFill>
                  <a:prstClr val="black"/>
                </a:solidFill>
              </a:rPr>
              <a:t>разговор </a:t>
            </a:r>
            <a:r>
              <a:rPr lang="ru-RU" sz="1600" dirty="0">
                <a:solidFill>
                  <a:prstClr val="black"/>
                </a:solidFill>
              </a:rPr>
              <a:t>о самых острых и важных семейных проблемах и поиске путей их разрешения. 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Допустимо ли срывать на домашних плохое настроение? </a:t>
            </a:r>
            <a:r>
              <a:rPr lang="ru-RU" sz="1600" dirty="0" smtClean="0">
                <a:solidFill>
                  <a:prstClr val="black"/>
                </a:solidFill>
              </a:rPr>
              <a:t> Прилично </a:t>
            </a:r>
            <a:r>
              <a:rPr lang="ru-RU" sz="1600" dirty="0">
                <a:solidFill>
                  <a:prstClr val="black"/>
                </a:solidFill>
              </a:rPr>
              <a:t>ли приглашать на банкеты и вечеринки только половину семейной пары? </a:t>
            </a:r>
            <a:r>
              <a:rPr lang="ru-RU" sz="1600" dirty="0" smtClean="0">
                <a:solidFill>
                  <a:prstClr val="black"/>
                </a:solidFill>
              </a:rPr>
              <a:t>Можно </a:t>
            </a:r>
            <a:r>
              <a:rPr lang="ru-RU" sz="1600" dirty="0">
                <a:solidFill>
                  <a:prstClr val="black"/>
                </a:solidFill>
              </a:rPr>
              <a:t>ли сделать так, чтобы старики в доме не были обузой? 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Что нужно больному, чтобы он чувствовал себя благополучно? </a:t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	Ответы </a:t>
            </a:r>
            <a:r>
              <a:rPr lang="ru-RU" sz="1600" dirty="0">
                <a:solidFill>
                  <a:prstClr val="black"/>
                </a:solidFill>
              </a:rPr>
              <a:t>на эти и многие другие вопросы вы найдете в нашей аудиокниге.</a:t>
            </a:r>
            <a:r>
              <a:rPr lang="ru-RU" altLang="ru-RU" sz="1600" dirty="0">
                <a:solidFill>
                  <a:prstClr val="black"/>
                </a:solidFill>
              </a:rPr>
              <a:t> </a:t>
            </a:r>
            <a:endParaRPr lang="ru-RU" sz="1600" dirty="0">
              <a:solidFill>
                <a:prstClr val="black"/>
              </a:solidFill>
            </a:endParaRPr>
          </a:p>
          <a:p>
            <a:endParaRPr lang="ru-RU" sz="1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546" y="2132856"/>
            <a:ext cx="4005419" cy="35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5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Подготовила О. И. Гордиенко,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зав. Отделом «Электронный зал»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ЦГДБ имени М. Горького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Таганрог,  2015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4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</a:t>
            </a:r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sz="40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Электронный зал»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340768"/>
            <a:ext cx="4464496" cy="5400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84(2=411.2)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А41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Аксаков, С. Т. Аленький цветочек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Электронный ресурс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: сказка ключницы Пелагеи :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аудиокнига : для детей дошкольного и младшего школьного возраста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/ С. Т. Аксаков ; читает Валерий Золотухин. – Электрон. Зв. Дан. – Москва : Архив мировой литературы, 2009.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- 1 электрон. опт. диск (CD-ROM)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(1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ч.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17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мин.) :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зв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. ; 12 см., в контейнере 13Х14 см. –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(Театр одного актера).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	Аленький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цветочек - замечательная трогательная сказка С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. Т. Аксакова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. Младшая дочь богатого купца Степана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Емельяновича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- добрая, скромная и честная Настенька не побоялась отправиться на остров к страшному чудищу, подарившему ей аленький цветочек. Более того, девушка сумела полюбить незнакомца, и злые чары пали...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950621" cy="3476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70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«Электронный зал»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84(дан)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А 65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Андерсен, Г. Хр. Сказки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Электронный ресурс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: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аудиокнига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/ Г. Х. Андерсен ; читает А. Вишневская. – Электрон.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зв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 дан. – Москва : Равновесие, 2012. – 1 электрон.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пт. диск (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CD-ROM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) (7 ч. 20 мин.) :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зв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 ; 12 см., в контейнере 13Х14 см. – (Аудиокнига) (Детская литература).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Сборник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откроет для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вас волшебный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мир сказок Андерсена, научит быть честным, искренним, милосердным и укажет дорогу добра, по которой следует идти, никуда не сворачивая.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10249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8" y="1983705"/>
            <a:ext cx="3893567" cy="389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332656"/>
            <a:ext cx="8350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20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«Электронный зал»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186808" cy="51411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84(Фра)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 27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Перро, Шарль.  Сказки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Электронный ресурс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: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аудиокнига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/ Шарль Перро ; читает Н. Михеева. – Москва : Равновесие, 2009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- электрон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. опт. диск (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CD-ROM)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(3 ч. 33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мин.) : :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зв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. ; 12 см., в контейнере 13Х14 см. – (Аудиокнига) (Детская литература).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Великий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французский сказочник Шарль Перро (1628-1703), при жизни - известный сановник при дворе Людовика XIV и член Французской Академии. Он был первым, кто вывел народную сказку в утонченный высший свет, превратив «грубые побасенки» бедного люда в литературный жанр. 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диске представлены знаменитые сказки - «Золушка», «Кот в сапогах», «Красная Шапочка», «Синяя Борода», «Спящая красавица» и др.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951039" cy="39510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350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80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«Электронный зал»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72816"/>
            <a:ext cx="3744416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355976" y="1484784"/>
            <a:ext cx="4258816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82.2(2)-406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М74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Мои первые сказки : занятие для малышей, отдых для родителей : для детей от 2 до 5 лет / читает Н. Михеева ; ил. И.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Верповский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и Г. Андреев. – Электр.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зв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 дан.  – Москва : Равновесие, 2011. –  1 электрон. опт.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д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иск (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CD-ROM)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: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цв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 ил. ; 12 см. – (Любимые сказки).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диске представлен сборник любимых сказок для самых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маленьких:  «Козлята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волк»,   «Колобок «,  «Репка»,  «Лиса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медведь»,  «Машенька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медведь»..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91" y="5301208"/>
            <a:ext cx="1975950" cy="13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30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368152"/>
          </a:xfrm>
        </p:spPr>
        <p:txBody>
          <a:bodyPr/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«Электронный зал»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464496" cy="518457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82.3(0) – 406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С 77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Старые добрые сказки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Электронный ресурс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/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АстраМедиа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; музыка : С. Хазанов, Ю. Орлов ; художники : К. Кочетов, Е.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Куркова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; монтаж : Д. Любимов. –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Звуко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-электронное издание + 2 анимированных диафильма . – Москва :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АстраМедиа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, 2011.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электрон. 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опт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 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диск (CD-ROM) :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цв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 ,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зв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 ;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12 см. </a:t>
            </a:r>
            <a:endParaRPr lang="ru-RU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Приглашаем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удивительный и неповторимый мир старых добрых сказок, которыми зачитывались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ваши родители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, бабушки и дедушки.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В сборник вошли 10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аудиосказок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: «Гадкий утенок», «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Дюймовочка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», «Стойкий оловянный солдатик», «Снежная королева», «Царевна-лягушка», «Морозко», «Сестрица Аленушка и братец Иванушка», «Иван-царевич и Серый Волк», «Мальчик-с-пальчик», «Кот в сапогах».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251675" cy="4649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931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</a:t>
            </a:r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sz="40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Электронный зал»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244280" cy="525658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82.3(0)-406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 68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Энциклопедия сказочных существ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Электронный ресурс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 – Электрон. дан. – Москва : Медиа Арт, сор. 2009.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- 1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электр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. опт. диск (CD-ROM) :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цв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. ил. ; 12 см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Если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Вы увлекаетесь удивительными историями про троллей и гоблинов, то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Вам может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весьма пригодиться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Энциклопедия сказочных существ». Если же Вы постоянный пользователь компьютерных игр про потусторонние миры – этот диск просто необходим Вам как практику сказочного существования. В этой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энциклопедии Вы найдете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максимум информации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о среде обитания мифических животных, ангелов, демонов, духов и разных представителей нечистой силы.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28718"/>
            <a:ext cx="3904538" cy="390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13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ru-RU" sz="36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Новинки отдела </a:t>
            </a:r>
            <a:br>
              <a:rPr lang="ru-RU" sz="36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600" b="1" dirty="0">
                <a:solidFill>
                  <a:srgbClr val="9BBB59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«Электронный зал»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114800" cy="525658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84(2=411.2)6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Г 14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Гайдар, Аркадий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Чук и Гек ; Р. В. С. ; Голубая чашка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Электронный ресурс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: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аудиокнига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]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/ Аркадий Гайдар ; читает Р.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Мухаметзянов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 – Москва : Равновесие, 2011.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- 1 электрон. опт. диск (CD-ROM)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(3 ч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31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мин.) :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зв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. ; 12 см., в контейнере 13Х14 см. – (Аудиокнига) (Детская литература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Аркадий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Петрович Гайдар (Голиков) — писатель, публицист, классик детской литературы. В его произведениях нашли отражение бурные события, потрясавшие нашу страну в XX веке. В сборник вошли повести и рассказы, которые сам автор считал лучшими: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«Р.В.С», «Голубая чашка», «Чук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Гек». 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907972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746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1699</Words>
  <Application>Microsoft Office PowerPoint</Application>
  <PresentationFormat>Экран (4:3)</PresentationFormat>
  <Paragraphs>160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Новинки отдела  «Электронный зал»</vt:lpstr>
      <vt:lpstr>Новинки отдела «Электронный зал»</vt:lpstr>
      <vt:lpstr>Новинки отдела  «Электронный зал»</vt:lpstr>
      <vt:lpstr>Новинки отдела «Электронный зал»</vt:lpstr>
      <vt:lpstr>Новинки отдела «Электронный зал»</vt:lpstr>
      <vt:lpstr>Новинки отдела «Электронный зал»</vt:lpstr>
      <vt:lpstr>Новинки отдела «Электронный зал»</vt:lpstr>
      <vt:lpstr>Новинки отдела  «Электронный зал»</vt:lpstr>
      <vt:lpstr>Новинки отдела  «Электронный зал»</vt:lpstr>
      <vt:lpstr>Новинки отдела  «Электронный зал»</vt:lpstr>
      <vt:lpstr>Новинки отдела  «Электронный зал»</vt:lpstr>
      <vt:lpstr>Новинки отдела  «Электронный зал»</vt:lpstr>
      <vt:lpstr>Новинки отдела  «Электронный зал»</vt:lpstr>
      <vt:lpstr>Новинки отдела «Электронный зал»</vt:lpstr>
      <vt:lpstr>Новинки отдела  «Электронный зал»</vt:lpstr>
      <vt:lpstr>Новинки отдела  «Электронный зал»</vt:lpstr>
      <vt:lpstr>Новинки отдела «Электронный зал»</vt:lpstr>
      <vt:lpstr>Новинки отдела «Электронный зал»</vt:lpstr>
      <vt:lpstr>Новинки отдела «Электронный зал»</vt:lpstr>
      <vt:lpstr>Новинки отдела «Электронный зал»</vt:lpstr>
      <vt:lpstr>Новинки отдела  «Электронный зал»</vt:lpstr>
      <vt:lpstr>Новинки отдела  «Электронный зал»</vt:lpstr>
      <vt:lpstr>Новинки отдела «Электронный зал»</vt:lpstr>
      <vt:lpstr>Новинки отдела  «Электронный зал»</vt:lpstr>
      <vt:lpstr>Новинки отдела «Электронный зал»</vt:lpstr>
      <vt:lpstr>Новинки отдела  «Электронный зал»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Новое поступление CD-дисков</dc:title>
  <dc:creator>user</dc:creator>
  <cp:lastModifiedBy>user</cp:lastModifiedBy>
  <cp:revision>93</cp:revision>
  <dcterms:created xsi:type="dcterms:W3CDTF">2014-10-02T08:13:45Z</dcterms:created>
  <dcterms:modified xsi:type="dcterms:W3CDTF">2015-07-28T12:50:11Z</dcterms:modified>
</cp:coreProperties>
</file>